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259" r:id="rId6"/>
    <p:sldId id="257" r:id="rId7"/>
    <p:sldId id="258" r:id="rId8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2842" autoAdjust="0"/>
  </p:normalViewPr>
  <p:slideViewPr>
    <p:cSldViewPr snapToGrid="0" showGuides="1">
      <p:cViewPr>
        <p:scale>
          <a:sx n="112" d="100"/>
          <a:sy n="112" d="100"/>
        </p:scale>
        <p:origin x="126" y="432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2018-05-03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Vid smitta även toaletten annars säng, nattduktbord, rena sängkläder.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23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Vid smitta även toaletten annars säng, nattduktbord, rena sängkläder.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23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Paketindelning Vårdnära service</a:t>
            </a:r>
            <a:br>
              <a:rPr lang="sv-SE" dirty="0" smtClean="0"/>
            </a:br>
            <a:r>
              <a:rPr lang="sv-SE" dirty="0" smtClean="0"/>
              <a:t>2018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Sunderby sjukhus och </a:t>
            </a:r>
            <a:r>
              <a:rPr lang="sv-SE" dirty="0"/>
              <a:t>K</a:t>
            </a:r>
            <a:r>
              <a:rPr lang="sv-SE" dirty="0" smtClean="0"/>
              <a:t>alix sjukhus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567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3165475" y="1314450"/>
            <a:ext cx="5978525" cy="30495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	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7" name="Rektangel 6"/>
          <p:cNvSpPr/>
          <p:nvPr/>
        </p:nvSpPr>
        <p:spPr bwMode="auto">
          <a:xfrm>
            <a:off x="253999" y="1405452"/>
            <a:ext cx="1583271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frukost och lunch tillsammans med vården. Utdelning tillsammans med vården.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Mellanmålshantering fm och 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Egenkontroll kök</a:t>
            </a:r>
          </a:p>
          <a:p>
            <a:endParaRPr lang="sv-SE" sz="800" dirty="0" smtClean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Tömning av tvätt och sopsäckar</a:t>
            </a:r>
          </a:p>
          <a:p>
            <a:r>
              <a:rPr lang="sv-SE" sz="700" dirty="0" smtClean="0">
                <a:solidFill>
                  <a:srgbClr val="155697"/>
                </a:solidFill>
              </a:rPr>
              <a:t/>
            </a:r>
            <a:br>
              <a:rPr lang="sv-SE" sz="700" dirty="0" smtClean="0">
                <a:solidFill>
                  <a:srgbClr val="155697"/>
                </a:solidFill>
              </a:rPr>
            </a:br>
            <a:r>
              <a:rPr lang="sv-SE" sz="700" dirty="0" smtClean="0">
                <a:solidFill>
                  <a:srgbClr val="155697"/>
                </a:solidFill>
              </a:rPr>
              <a:t>Transport med och utan patient</a:t>
            </a:r>
            <a:endParaRPr lang="sv-SE" sz="700" dirty="0">
              <a:solidFill>
                <a:srgbClr val="155697"/>
              </a:solidFill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253998" y="243406"/>
            <a:ext cx="1583272" cy="116204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1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Måndag-fredag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rgbClr val="FFC000"/>
                </a:solidFill>
                <a:latin typeface="Arial" charset="0"/>
              </a:rPr>
              <a:t>Sunderby sjukhus</a:t>
            </a:r>
            <a:endParaRPr lang="sv-SE" sz="1000" b="1" dirty="0">
              <a:solidFill>
                <a:srgbClr val="FFC000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40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3657600" y="1405452"/>
            <a:ext cx="1676402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frukost, lunch, middag och kvällsmål. Utdelning tillsammans med vården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Mellanmålshantering fm och 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Egenkontroll 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8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Tömning av tvätt och sopsäckar</a:t>
            </a:r>
          </a:p>
          <a:p>
            <a:endParaRPr lang="sv-SE" sz="7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Transport med och utan patient</a:t>
            </a:r>
          </a:p>
          <a:p>
            <a:endParaRPr lang="sv-SE" sz="700" dirty="0" smtClean="0">
              <a:solidFill>
                <a:srgbClr val="155697"/>
              </a:solidFill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1913467" y="1405452"/>
            <a:ext cx="1659465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/>
              <a:t>Beredning av </a:t>
            </a:r>
            <a:r>
              <a:rPr lang="sv-SE" sz="700" dirty="0" smtClean="0"/>
              <a:t>frukost och </a:t>
            </a:r>
            <a:r>
              <a:rPr lang="sv-SE" sz="700" dirty="0"/>
              <a:t>lunch tillsammans med vården. Utdelning tillsammans med </a:t>
            </a:r>
            <a:r>
              <a:rPr lang="sv-SE" sz="700" dirty="0" smtClean="0"/>
              <a:t>vården</a:t>
            </a:r>
            <a:r>
              <a:rPr lang="sv-SE" sz="700" dirty="0"/>
              <a:t> </a:t>
            </a:r>
            <a:r>
              <a:rPr lang="sv-SE" sz="700" dirty="0" smtClean="0"/>
              <a:t>(helg)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Mellanmålshantering fm och em. (helg)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middag och kvällsmål. Utdelning tillsammans med vården (vardagar)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/>
              <a:t>Egenkontroll </a:t>
            </a:r>
            <a:r>
              <a:rPr lang="sv-SE" sz="700" dirty="0" smtClean="0"/>
              <a:t>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800" dirty="0" smtClean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Tömning av tvätt </a:t>
            </a:r>
            <a:r>
              <a:rPr lang="sv-SE" sz="700" dirty="0">
                <a:solidFill>
                  <a:srgbClr val="155697"/>
                </a:solidFill>
              </a:rPr>
              <a:t>och sopsäckar</a:t>
            </a:r>
            <a:br>
              <a:rPr lang="sv-SE" sz="700" dirty="0">
                <a:solidFill>
                  <a:srgbClr val="155697"/>
                </a:solidFill>
              </a:rPr>
            </a:br>
            <a:r>
              <a:rPr lang="sv-SE" sz="700" dirty="0">
                <a:solidFill>
                  <a:srgbClr val="155697"/>
                </a:solidFill>
              </a:rPr>
              <a:t/>
            </a:r>
            <a:br>
              <a:rPr lang="sv-SE" sz="700" dirty="0">
                <a:solidFill>
                  <a:srgbClr val="155697"/>
                </a:solidFill>
              </a:rPr>
            </a:br>
            <a:r>
              <a:rPr lang="sv-SE" sz="700" dirty="0">
                <a:solidFill>
                  <a:srgbClr val="155697"/>
                </a:solidFill>
              </a:rPr>
              <a:t>Transport med och utan patient</a:t>
            </a:r>
          </a:p>
          <a:p>
            <a:r>
              <a:rPr lang="sv-SE" sz="800" dirty="0" smtClean="0">
                <a:solidFill>
                  <a:srgbClr val="155697"/>
                </a:solidFill>
              </a:rPr>
              <a:t/>
            </a:r>
            <a:br>
              <a:rPr lang="sv-SE" sz="800" dirty="0" smtClean="0">
                <a:solidFill>
                  <a:srgbClr val="155697"/>
                </a:solidFill>
              </a:rPr>
            </a:br>
            <a:r>
              <a:rPr lang="sv-SE" sz="800" dirty="0" smtClean="0">
                <a:solidFill>
                  <a:srgbClr val="155697"/>
                </a:solidFill>
              </a:rPr>
              <a:t/>
            </a:r>
            <a:br>
              <a:rPr lang="sv-SE" sz="800" dirty="0" smtClean="0">
                <a:solidFill>
                  <a:srgbClr val="155697"/>
                </a:solidFill>
              </a:rPr>
            </a:br>
            <a:endParaRPr lang="sv-SE" sz="800" dirty="0" smtClean="0">
              <a:solidFill>
                <a:srgbClr val="155697"/>
              </a:solidFill>
            </a:endParaRPr>
          </a:p>
          <a:p>
            <a:endParaRPr lang="sv-SE" sz="800" dirty="0">
              <a:solidFill>
                <a:srgbClr val="155697"/>
              </a:solidFill>
            </a:endParaRPr>
          </a:p>
        </p:txBody>
      </p:sp>
      <p:sp>
        <p:nvSpPr>
          <p:cNvPr id="20" name="Rektangel 19"/>
          <p:cNvSpPr/>
          <p:nvPr/>
        </p:nvSpPr>
        <p:spPr bwMode="auto">
          <a:xfrm>
            <a:off x="1913467" y="239165"/>
            <a:ext cx="1659465" cy="116628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</a:t>
            </a:r>
            <a:r>
              <a:rPr lang="sv-SE" sz="1100" b="1" dirty="0">
                <a:solidFill>
                  <a:schemeClr val="bg1"/>
                </a:solidFill>
                <a:latin typeface="Arial" charset="0"/>
              </a:rPr>
              <a:t>2</a:t>
            </a:r>
            <a:endParaRPr kumimoji="0" lang="sv-S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Måndag-fredag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15.00-20.00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Lördag-Söndag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07.00-16.00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42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3657601" y="239164"/>
            <a:ext cx="1676400" cy="116628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</a:t>
            </a:r>
            <a:r>
              <a:rPr lang="sv-SE" sz="1100" b="1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kumimoji="0" lang="sv-S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Måndag-fredag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15.00-20.00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65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5435600" y="245490"/>
            <a:ext cx="1672167" cy="11599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</a:t>
            </a:r>
            <a:r>
              <a:rPr lang="sv-SE" sz="1100" b="1" dirty="0">
                <a:solidFill>
                  <a:schemeClr val="bg1"/>
                </a:solidFill>
                <a:latin typeface="Arial" charset="0"/>
              </a:rPr>
              <a:t>4</a:t>
            </a:r>
            <a:endParaRPr kumimoji="0" lang="sv-S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Måndag-fredag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11.30-20.00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Lördag-söndag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96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5435600" y="1405452"/>
            <a:ext cx="1672167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frukost, lunch, middag och kvällsmål. Utdelning tillsammans med vården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Mellanmålshantering fm och 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Egenkontroll 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7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Tömning av tvätt och sopsäckar</a:t>
            </a:r>
          </a:p>
          <a:p>
            <a:r>
              <a:rPr lang="sv-SE" sz="700" dirty="0">
                <a:solidFill>
                  <a:srgbClr val="155697"/>
                </a:solidFill>
              </a:rPr>
              <a:t/>
            </a:r>
            <a:br>
              <a:rPr lang="sv-SE" sz="700" dirty="0">
                <a:solidFill>
                  <a:srgbClr val="155697"/>
                </a:solidFill>
              </a:rPr>
            </a:br>
            <a:r>
              <a:rPr lang="sv-SE" sz="700" dirty="0">
                <a:solidFill>
                  <a:srgbClr val="155697"/>
                </a:solidFill>
              </a:rPr>
              <a:t>Transport med och utan </a:t>
            </a:r>
            <a:r>
              <a:rPr lang="sv-SE" sz="700" dirty="0" smtClean="0">
                <a:solidFill>
                  <a:srgbClr val="155697"/>
                </a:solidFill>
              </a:rPr>
              <a:t>patient</a:t>
            </a:r>
            <a:endParaRPr lang="sv-SE" sz="700" dirty="0" smtClean="0">
              <a:solidFill>
                <a:srgbClr val="155697"/>
              </a:solidFill>
            </a:endParaRP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Slutstäd samt patientnära </a:t>
            </a:r>
            <a:r>
              <a:rPr lang="sv-SE" sz="700" dirty="0">
                <a:solidFill>
                  <a:srgbClr val="155697"/>
                </a:solidFill>
              </a:rPr>
              <a:t>slutstäd </a:t>
            </a:r>
            <a:r>
              <a:rPr lang="sv-SE" sz="700" dirty="0" smtClean="0">
                <a:solidFill>
                  <a:srgbClr val="155697"/>
                </a:solidFill>
              </a:rPr>
              <a:t>och patientnära </a:t>
            </a:r>
            <a:r>
              <a:rPr lang="sv-SE" sz="700" dirty="0">
                <a:solidFill>
                  <a:srgbClr val="155697"/>
                </a:solidFill>
              </a:rPr>
              <a:t>slutstäd vid känd smitta tillsammans med vården</a:t>
            </a:r>
          </a:p>
          <a:p>
            <a:endParaRPr lang="sv-SE" sz="900" dirty="0">
              <a:solidFill>
                <a:srgbClr val="155697"/>
              </a:solidFill>
            </a:endParaRPr>
          </a:p>
          <a:p>
            <a:endParaRPr lang="sv-SE" sz="900" dirty="0" smtClean="0">
              <a:solidFill>
                <a:srgbClr val="155697"/>
              </a:solidFill>
            </a:endParaRPr>
          </a:p>
        </p:txBody>
      </p:sp>
      <p:sp>
        <p:nvSpPr>
          <p:cNvPr id="25" name="Rektangel 24"/>
          <p:cNvSpPr/>
          <p:nvPr/>
        </p:nvSpPr>
        <p:spPr bwMode="auto">
          <a:xfrm>
            <a:off x="7188201" y="245490"/>
            <a:ext cx="1642540" cy="11599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</a:t>
            </a:r>
            <a:r>
              <a:rPr lang="sv-SE" sz="1100" b="1" dirty="0" smtClean="0">
                <a:solidFill>
                  <a:schemeClr val="bg1"/>
                </a:solidFill>
                <a:latin typeface="Arial" charset="0"/>
              </a:rPr>
              <a:t>5</a:t>
            </a:r>
            <a:endParaRPr kumimoji="0" lang="sv-S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Måndag-söndag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 personer 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1 person 11.30-20.00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165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Rektangel 25"/>
          <p:cNvSpPr/>
          <p:nvPr/>
        </p:nvSpPr>
        <p:spPr bwMode="auto">
          <a:xfrm>
            <a:off x="7188201" y="1405452"/>
            <a:ext cx="1667938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frukost, lunch och mellanmål fm och em. Utdelning av ovanstående måltider.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middag och kvällsmål. Utdelning tillsammans med vården.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Egenkontroll 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Personalkök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700" dirty="0" smtClean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Tömning </a:t>
            </a:r>
            <a:r>
              <a:rPr lang="sv-SE" sz="700" dirty="0">
                <a:solidFill>
                  <a:srgbClr val="155697"/>
                </a:solidFill>
              </a:rPr>
              <a:t>av tvätt och sopsäckar</a:t>
            </a:r>
          </a:p>
          <a:p>
            <a:r>
              <a:rPr lang="sv-SE" sz="700" dirty="0">
                <a:solidFill>
                  <a:srgbClr val="155697"/>
                </a:solidFill>
              </a:rPr>
              <a:t/>
            </a:r>
            <a:br>
              <a:rPr lang="sv-SE" sz="700" dirty="0">
                <a:solidFill>
                  <a:srgbClr val="155697"/>
                </a:solidFill>
              </a:rPr>
            </a:br>
            <a:r>
              <a:rPr lang="sv-SE" sz="700" dirty="0">
                <a:solidFill>
                  <a:srgbClr val="155697"/>
                </a:solidFill>
              </a:rPr>
              <a:t>Transport med och utan </a:t>
            </a:r>
            <a:r>
              <a:rPr lang="sv-SE" sz="700" dirty="0" smtClean="0">
                <a:solidFill>
                  <a:srgbClr val="155697"/>
                </a:solidFill>
              </a:rPr>
              <a:t>patient</a:t>
            </a: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Slutstäd samt patientnära slutstäd och patientnära slutstäd vid känd </a:t>
            </a:r>
            <a:r>
              <a:rPr lang="sv-SE" sz="700" dirty="0" smtClean="0">
                <a:solidFill>
                  <a:srgbClr val="155697"/>
                </a:solidFill>
              </a:rPr>
              <a:t>smitta</a:t>
            </a: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Städning av desinfektionsrum 1 gång/vecka (hela rummet)</a:t>
            </a:r>
            <a:endParaRPr lang="sv-SE" sz="700" dirty="0">
              <a:solidFill>
                <a:srgbClr val="155697"/>
              </a:solidFill>
            </a:endParaRPr>
          </a:p>
          <a:p>
            <a:endParaRPr lang="sv-SE" sz="900" dirty="0">
              <a:solidFill>
                <a:srgbClr val="155697"/>
              </a:solidFill>
            </a:endParaRPr>
          </a:p>
          <a:p>
            <a:endParaRPr lang="sv-SE" sz="900" dirty="0" smtClean="0">
              <a:solidFill>
                <a:srgbClr val="155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half" idx="4294967295"/>
          </p:nvPr>
        </p:nvSpPr>
        <p:spPr>
          <a:xfrm>
            <a:off x="3165475" y="1314450"/>
            <a:ext cx="5978525" cy="30495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	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7" name="Rektangel 6"/>
          <p:cNvSpPr/>
          <p:nvPr/>
        </p:nvSpPr>
        <p:spPr bwMode="auto">
          <a:xfrm>
            <a:off x="253999" y="1405452"/>
            <a:ext cx="1583271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frukost och lunch tillsammans med vården. Utdelning tillsammans med vården.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Mellanmålshantering fm och 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Egenkontroll kök</a:t>
            </a:r>
          </a:p>
          <a:p>
            <a:endParaRPr lang="sv-SE" sz="800" dirty="0" smtClean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Tömning av tvätt och sopsäckar</a:t>
            </a: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Tillsammans med vården vända på brickor i stora avdelningsförrådet</a:t>
            </a:r>
            <a:endParaRPr lang="sv-SE" sz="700" dirty="0">
              <a:solidFill>
                <a:srgbClr val="155697"/>
              </a:solidFill>
            </a:endParaRPr>
          </a:p>
          <a:p>
            <a:endParaRPr lang="sv-SE" sz="700" dirty="0" smtClean="0">
              <a:solidFill>
                <a:srgbClr val="155697"/>
              </a:solidFill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253998" y="243406"/>
            <a:ext cx="1583272" cy="116204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1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Måndag-fredag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rgbClr val="FFC000"/>
                </a:solidFill>
                <a:latin typeface="Arial" charset="0"/>
              </a:rPr>
              <a:t>Kalix sjukhus</a:t>
            </a:r>
            <a:endParaRPr lang="sv-SE" sz="1000" b="1" dirty="0">
              <a:solidFill>
                <a:srgbClr val="FFC000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40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3657600" y="1405452"/>
            <a:ext cx="1676401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frukost, lunch, middag och kvällsmål. Utdelning tillsammans med vården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Mellanmålshantering fm och 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Egenkontroll 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8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Tömning av tvätt och sopsäckar</a:t>
            </a:r>
          </a:p>
          <a:p>
            <a:endParaRPr lang="sv-SE" sz="7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Närförråd tillsammans med </a:t>
            </a:r>
            <a:r>
              <a:rPr lang="sv-SE" sz="700" dirty="0" smtClean="0">
                <a:solidFill>
                  <a:srgbClr val="155697"/>
                </a:solidFill>
              </a:rPr>
              <a:t>vården </a:t>
            </a: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Tillsammans med vården vända på brickor i stora avdelningsförrådet</a:t>
            </a:r>
          </a:p>
          <a:p>
            <a:endParaRPr lang="sv-SE" sz="900" dirty="0">
              <a:solidFill>
                <a:srgbClr val="155697"/>
              </a:solidFill>
            </a:endParaRPr>
          </a:p>
          <a:p>
            <a:endParaRPr lang="sv-SE" sz="900" dirty="0" smtClean="0">
              <a:solidFill>
                <a:srgbClr val="155697"/>
              </a:solidFill>
            </a:endParaRPr>
          </a:p>
          <a:p>
            <a:endParaRPr lang="sv-SE" sz="900" dirty="0" smtClean="0">
              <a:solidFill>
                <a:srgbClr val="155697"/>
              </a:solidFill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1913468" y="1405452"/>
            <a:ext cx="1659464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/>
              <a:t>Beredning av </a:t>
            </a:r>
            <a:r>
              <a:rPr lang="sv-SE" sz="700" dirty="0" smtClean="0"/>
              <a:t>frukost och </a:t>
            </a:r>
            <a:r>
              <a:rPr lang="sv-SE" sz="700" dirty="0"/>
              <a:t>lunch tillsammans med vården. Utdelning tillsammans med </a:t>
            </a:r>
            <a:r>
              <a:rPr lang="sv-SE" sz="700" dirty="0" smtClean="0"/>
              <a:t>vården</a:t>
            </a:r>
            <a:r>
              <a:rPr lang="sv-SE" sz="700" dirty="0"/>
              <a:t> </a:t>
            </a:r>
            <a:r>
              <a:rPr lang="sv-SE" sz="700" dirty="0" smtClean="0"/>
              <a:t>(helg)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Mellanmålshantering fm och em. (helg)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middag och kvällsmål. Utdelning tillsammans med vården (vardagar)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/>
              <a:t>Egenkontroll </a:t>
            </a:r>
            <a:r>
              <a:rPr lang="sv-SE" sz="700" dirty="0" smtClean="0"/>
              <a:t>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800" dirty="0" smtClean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Tömning av tvätt och sopsäckar</a:t>
            </a:r>
          </a:p>
          <a:p>
            <a:endParaRPr lang="sv-SE" sz="7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Tillsammans med vården vända på brickor i stora avdelningsförrådet</a:t>
            </a:r>
          </a:p>
        </p:txBody>
      </p:sp>
      <p:sp>
        <p:nvSpPr>
          <p:cNvPr id="20" name="Rektangel 19"/>
          <p:cNvSpPr/>
          <p:nvPr/>
        </p:nvSpPr>
        <p:spPr bwMode="auto">
          <a:xfrm>
            <a:off x="1913468" y="239165"/>
            <a:ext cx="1659464" cy="116628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</a:t>
            </a:r>
            <a:r>
              <a:rPr lang="sv-SE" sz="1100" b="1" dirty="0">
                <a:solidFill>
                  <a:schemeClr val="bg1"/>
                </a:solidFill>
                <a:latin typeface="Arial" charset="0"/>
              </a:rPr>
              <a:t>2</a:t>
            </a:r>
            <a:endParaRPr kumimoji="0" lang="sv-S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Måndag-fredag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15.00-20.00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Lördag-Söndag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07.00-16.00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42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3657599" y="239164"/>
            <a:ext cx="1676401" cy="116628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</a:t>
            </a:r>
            <a:r>
              <a:rPr lang="sv-SE" sz="1100" b="1" dirty="0" smtClean="0">
                <a:solidFill>
                  <a:schemeClr val="bg1"/>
                </a:solidFill>
                <a:latin typeface="Arial" charset="0"/>
              </a:rPr>
              <a:t>3</a:t>
            </a:r>
            <a:endParaRPr kumimoji="0" lang="sv-S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Måndag-fredag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15.00-20.00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65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5427134" y="245490"/>
            <a:ext cx="1680634" cy="11599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</a:t>
            </a:r>
            <a:r>
              <a:rPr lang="sv-SE" sz="1100" b="1" dirty="0">
                <a:solidFill>
                  <a:schemeClr val="bg1"/>
                </a:solidFill>
                <a:latin typeface="Arial" charset="0"/>
              </a:rPr>
              <a:t>4</a:t>
            </a:r>
            <a:endParaRPr kumimoji="0" lang="sv-S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Måndag-fredag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11.30-20.00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Lördag-söndag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96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5427134" y="1405452"/>
            <a:ext cx="1680634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frukost, lunch, middag och kvällsmål. Utdelning tillsammans med vården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Mellanmålshantering fm och 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Egenkontroll 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8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Tömning av tvätt och sopsäckar</a:t>
            </a:r>
          </a:p>
          <a:p>
            <a:endParaRPr lang="sv-SE" sz="7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Närförråd tillsammans med vården </a:t>
            </a:r>
            <a:endParaRPr lang="sv-SE" sz="700" dirty="0" smtClean="0">
              <a:solidFill>
                <a:srgbClr val="155697"/>
              </a:solidFill>
            </a:endParaRP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P</a:t>
            </a:r>
            <a:r>
              <a:rPr lang="sv-SE" sz="700" dirty="0" smtClean="0">
                <a:solidFill>
                  <a:srgbClr val="155697"/>
                </a:solidFill>
              </a:rPr>
              <a:t>atientnära </a:t>
            </a:r>
            <a:r>
              <a:rPr lang="sv-SE" sz="700" dirty="0">
                <a:solidFill>
                  <a:srgbClr val="155697"/>
                </a:solidFill>
              </a:rPr>
              <a:t>slutstäd </a:t>
            </a:r>
            <a:r>
              <a:rPr lang="sv-SE" sz="700" dirty="0" smtClean="0">
                <a:solidFill>
                  <a:srgbClr val="155697"/>
                </a:solidFill>
              </a:rPr>
              <a:t>och patientnära </a:t>
            </a:r>
            <a:r>
              <a:rPr lang="sv-SE" sz="700" dirty="0">
                <a:solidFill>
                  <a:srgbClr val="155697"/>
                </a:solidFill>
              </a:rPr>
              <a:t>slutstäd vid känd smitta tillsammans med vården</a:t>
            </a: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Tillsammans med vården vända på brickor i stora avdelningsförrådet</a:t>
            </a:r>
          </a:p>
          <a:p>
            <a:endParaRPr lang="sv-SE" sz="900" dirty="0" smtClean="0">
              <a:solidFill>
                <a:srgbClr val="155697"/>
              </a:solidFill>
            </a:endParaRPr>
          </a:p>
        </p:txBody>
      </p:sp>
      <p:sp>
        <p:nvSpPr>
          <p:cNvPr id="25" name="Rektangel 24"/>
          <p:cNvSpPr/>
          <p:nvPr/>
        </p:nvSpPr>
        <p:spPr bwMode="auto">
          <a:xfrm>
            <a:off x="7188201" y="245490"/>
            <a:ext cx="1642540" cy="11599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Paket </a:t>
            </a:r>
            <a:r>
              <a:rPr lang="sv-SE" sz="1100" b="1" dirty="0" smtClean="0">
                <a:solidFill>
                  <a:schemeClr val="bg1"/>
                </a:solidFill>
                <a:latin typeface="Arial" charset="0"/>
              </a:rPr>
              <a:t>5</a:t>
            </a:r>
            <a:endParaRPr kumimoji="0" lang="sv-SE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b="1" dirty="0" smtClean="0">
                <a:solidFill>
                  <a:schemeClr val="bg1"/>
                </a:solidFill>
                <a:latin typeface="Arial" charset="0"/>
              </a:rPr>
              <a:t>Måndag-söndag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 personer 07.00-15.30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1 person 11.30-20.00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000" dirty="0" smtClean="0">
              <a:solidFill>
                <a:schemeClr val="bg1"/>
              </a:solidFill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000" dirty="0" smtClean="0">
                <a:solidFill>
                  <a:schemeClr val="bg1"/>
                </a:solidFill>
                <a:latin typeface="Arial" charset="0"/>
              </a:rPr>
              <a:t>165 h/vecka + OH</a:t>
            </a:r>
            <a:endParaRPr kumimoji="0" lang="sv-SE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Rektangel 25"/>
          <p:cNvSpPr/>
          <p:nvPr/>
        </p:nvSpPr>
        <p:spPr bwMode="auto">
          <a:xfrm>
            <a:off x="7188201" y="1405452"/>
            <a:ext cx="1667938" cy="361526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700" dirty="0" smtClean="0">
                <a:solidFill>
                  <a:srgbClr val="155697"/>
                </a:solidFill>
              </a:rPr>
              <a:t>Kosthantering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Beställning av all kost och livsmedel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frukost, lunch och mellanmål fm och em. Utdelning tillsammans med vården.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Beredning av middag och kvällsmål. Utdelning tillsammans med vården.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Egenkontroll kök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Rengöring av kök och köksutrustning i avdelningsköket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700" dirty="0" smtClean="0"/>
              <a:t>Personalkök tillsammans med vården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800" dirty="0" smtClean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Tömning </a:t>
            </a:r>
            <a:r>
              <a:rPr lang="sv-SE" sz="700" dirty="0">
                <a:solidFill>
                  <a:srgbClr val="155697"/>
                </a:solidFill>
              </a:rPr>
              <a:t>av tvätt och sopsäckar</a:t>
            </a:r>
          </a:p>
          <a:p>
            <a:endParaRPr lang="sv-SE" sz="700" dirty="0" smtClean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Närförråd tillsammans med vården </a:t>
            </a:r>
            <a:endParaRPr lang="sv-SE" sz="700" dirty="0" smtClean="0">
              <a:solidFill>
                <a:srgbClr val="155697"/>
              </a:solidFill>
            </a:endParaRP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Förrådsansvarig tillsammans med ansvarig usk (omfattar beställning, förrådsoptimering, städning)</a:t>
            </a:r>
            <a:endParaRPr lang="sv-SE" sz="700" dirty="0">
              <a:solidFill>
                <a:srgbClr val="155697"/>
              </a:solidFill>
            </a:endParaRP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>
                <a:solidFill>
                  <a:srgbClr val="155697"/>
                </a:solidFill>
              </a:rPr>
              <a:t>Slutstäd samt patientnära slutstäd och patientnära slutstäd vid känd </a:t>
            </a:r>
            <a:r>
              <a:rPr lang="sv-SE" sz="700" dirty="0" smtClean="0">
                <a:solidFill>
                  <a:srgbClr val="155697"/>
                </a:solidFill>
              </a:rPr>
              <a:t>smitta tillsammans med vården</a:t>
            </a:r>
          </a:p>
          <a:p>
            <a:endParaRPr lang="sv-SE" sz="700" dirty="0">
              <a:solidFill>
                <a:srgbClr val="155697"/>
              </a:solidFill>
            </a:endParaRPr>
          </a:p>
          <a:p>
            <a:r>
              <a:rPr lang="sv-SE" sz="700" dirty="0" smtClean="0">
                <a:solidFill>
                  <a:srgbClr val="155697"/>
                </a:solidFill>
              </a:rPr>
              <a:t>Städning av desinfektionsrum 1 gång/vecka (hela rummet)</a:t>
            </a:r>
            <a:endParaRPr lang="sv-SE" sz="700" dirty="0">
              <a:solidFill>
                <a:srgbClr val="155697"/>
              </a:solidFill>
            </a:endParaRPr>
          </a:p>
          <a:p>
            <a:endParaRPr lang="sv-SE" sz="900" dirty="0">
              <a:solidFill>
                <a:srgbClr val="155697"/>
              </a:solidFill>
            </a:endParaRPr>
          </a:p>
          <a:p>
            <a:endParaRPr lang="sv-SE" sz="900" dirty="0" smtClean="0">
              <a:solidFill>
                <a:srgbClr val="155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Dan-Christer Nilsson</NLLModifiedBy>
    <NLLDocumentIDValue xmlns="http://schemas.microsoft.com/sharepoint/v3">PService107-7-279</NLLDocumentIDValue>
    <NLLInformationclass xmlns="http://schemas.microsoft.com/sharepoint/v3">Publik</NLLInformationclass>
    <AnsvarigQuickpart xmlns="http://schemas.microsoft.com/sharepoint/v3">Anders Broström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/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2026-03-10T08:28:00+00:00</NLLThinningTime>
    <NLLPublishDateQuickpart xmlns="http://schemas.microsoft.com/sharepoint/v3">2018-07-04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ESF Vårdnära service</TermName>
          <TermId xmlns="http://schemas.microsoft.com/office/infopath/2007/PartnerControls">8b4079eb-b965-4955-a1da-3019efc166f1</TermId>
        </TermInfo>
      </Terms>
    </NLLProducerPlaceTaxHTField0>
    <NLLEstablishedByQuickpart xmlns="http://schemas.microsoft.com/sharepoint/v3">Caroline Stafström</NLLEstablishedByQuickpart>
    <NLLPublishDate xmlns="http://schemas.microsoft.com/sharepoint/v3">2018-07-03T22:00:00+00:00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3.0</NLLVersion>
    <NLLEstablishedBy xmlns="http://schemas.microsoft.com/sharepoint/v3">
      <UserInfo>
        <DisplayName>Caroline Stafström</DisplayName>
        <AccountId>42</AccountId>
        <AccountType/>
      </UserInfo>
    </NLLEstablishedBy>
    <NLLLockWorkflows xmlns="http://schemas.microsoft.com/sharepoint/v3">false</NLLLockWorkflows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vnsslutrapport</TermName>
          <TermId xmlns="http://schemas.microsoft.com/office/infopath/2007/PartnerControls">1a3315ed-fbe8-4ad2-8e45-5fdf99ca9e71</TermId>
        </TermInfo>
      </Terms>
    </TaxKeywordTaxHTField>
    <_dlc_DocId xmlns="bfe5ee2f-6261-4ef7-9094-605fbf1c60c0">PService107-7-279</_dlc_DocId>
    <_dlc_DocIdUrl xmlns="bfe5ee2f-6261-4ef7-9094-605fbf1c60c0">
      <Url>http://spportal.extvis.local/process/projekt/_layouts/15/DocIdRedir.aspx?ID=PService107-7-279</Url>
      <Description>PService107-7-279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2026-03-11T22:25:29+00:00</_dlc_ExpireDate>
    <VISResponsible xmlns="af834ee9-b00b-4978-96cf-ee7e39717281">
      <UserInfo>
        <DisplayName>Anders Broström</DisplayName>
        <AccountId>41</AccountId>
        <AccountType/>
      </UserInfo>
    </VISResponsible>
    <VIS_DocumentId xmlns="af834ee9-b00b-4978-96cf-ee7e39717281">
      <Url>https://samarbeta.nll.se/projekt/esfvardnaraservice/_layouts/15/DocIdRedir.aspx?ID=PService107-7-279</Url>
      <Description>PService107-7-279</Description>
    </VIS_DocumentId>
    <DocumentStatus xmlns="af834ee9-b00b-4978-96cf-ee7e39717281">
      <Url>https://samarbeta.nll.se/projekt/esfvardnaraservice/_layouts/15/wrkstat.aspx?List=dbd419d5-e923-4139-b5e9-a6a38e5f7826&amp;WorkflowInstanceName=bb80a0f5-1179-45f1-89a3-9c1f021afffb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8BBCB924C50D0342A5F01AC972E20FED" ma:contentTypeVersion="29" ma:contentTypeDescription="Informerande dokument" ma:contentTypeScope="" ma:versionID="bb02fd48e9f149931431258b2ad26ff0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bc7a97b8f463d7262a21fcdceab88ace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-297041635" UniqueId="b3161861-6e3b-4405-805f-6bed5d7ce083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EB631-19F9-4FF6-B700-AC887A251A13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6e61304c-0507-43af-891a-d0a6b6d7159e"/>
    <ds:schemaRef ds:uri="http://schemas.microsoft.com/sharepoint/v3"/>
    <ds:schemaRef ds:uri="http://schemas.microsoft.com/office/2006/documentManagement/typ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4BFC1B-F36C-46ED-8B47-FF607618E132}"/>
</file>

<file path=customXml/itemProps3.xml><?xml version="1.0" encoding="utf-8"?>
<ds:datastoreItem xmlns:ds="http://schemas.openxmlformats.org/officeDocument/2006/customXml" ds:itemID="{0D839A78-70C6-4BB3-AB91-6B6B73B8A70B}"/>
</file>

<file path=customXml/itemProps4.xml><?xml version="1.0" encoding="utf-8"?>
<ds:datastoreItem xmlns:ds="http://schemas.openxmlformats.org/officeDocument/2006/customXml" ds:itemID="{711E151A-B2D6-435E-95EA-91F806468C9F}"/>
</file>

<file path=customXml/itemProps5.xml><?xml version="1.0" encoding="utf-8"?>
<ds:datastoreItem xmlns:ds="http://schemas.openxmlformats.org/officeDocument/2006/customXml" ds:itemID="{901D6AA1-264F-413A-A0D7-54141E0EF4E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696</Words>
  <Application>Microsoft Office PowerPoint</Application>
  <PresentationFormat>Bildspel på skärmen (16:9)</PresentationFormat>
  <Paragraphs>197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Region Norrbotten_vit</vt:lpstr>
      <vt:lpstr>Paketindelning Vårdnära service 2018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Paketindelning Vårdnära service</dc:title>
  <dc:subject/>
  <dc:creator/>
  <cp:keywords>vnsslutrapport</cp:keywords>
  <dc:description/>
  <cp:lastModifiedBy>Caroline Stafström</cp:lastModifiedBy>
  <cp:revision>6</cp:revision>
  <cp:lastPrinted>2015-10-01T11:12:07Z</cp:lastPrinted>
  <dcterms:created xsi:type="dcterms:W3CDTF">2017-03-16T14:21:56Z</dcterms:created>
  <dcterms:modified xsi:type="dcterms:W3CDTF">2018-05-03T11:48:40Z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134;#ESF Vårdnära service|8b4079eb-b965-4955-a1da-3019efc166f1</vt:lpwstr>
  </property>
  <property fmtid="{D5CDD505-2E9C-101B-9397-08002B2CF9AE}" pid="3" name="TaxKeyword">
    <vt:lpwstr>133;#vnsslutrapport|1a3315ed-fbe8-4ad2-8e45-5fdf99ca9e71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/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0x010100D7963E0E5B7A40E5AEA07389401D709F007B1238BBD93543428C20870054E92DBF01008BBCB924C50D0342A5F01AC972E20FED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18;#Information|57688ad1-3070-4f9b-930d-380ac1e3f4f2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18;#Information|57688ad1-3070-4f9b-930d-380ac1e3f4f2;#134;#ESF Vårdnära service|8b4079eb-b965-4955-a1da-3019efc166f1;#133;#vnsslutrapport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f38cdcf7-4eaf-46a8-bfb5-6d62a6420cfa</vt:lpwstr>
  </property>
  <property fmtid="{D5CDD505-2E9C-101B-9397-08002B2CF9AE}" pid="78" name="_dlc_policyId">
    <vt:lpwstr>0x010100D7963E0E5B7A40E5AEA07389401D709F007B1238BBD93543428C20870054E92DBF|-297041635</vt:lpwstr>
  </property>
  <property fmtid="{D5CDD505-2E9C-101B-9397-08002B2CF9AE}" pid="79" name="ItemRetentionFormula">
    <vt:lpwstr>&lt;formula id="Microsoft.Office.RecordsManagement.PolicyFeatures.Expiration.Formula.BuiltIn" offset="36" unit="months"&gt;&lt;number&gt;1&lt;/number&gt;&lt;property&gt;NLLThinningTime&lt;/property&gt;&lt;propertyid&gt;2793489f-7251-475b-a975-480031914936&lt;/propertyid&gt;&lt;period&gt;months&lt;/period&gt;&lt;/formula&gt;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0" name="Order">
    <vt:r8>18000</vt:r8>
  </property>
  <property fmtid="{D5CDD505-2E9C-101B-9397-08002B2CF9AE}" pid="81" name="_dlc_LastRun">
    <vt:lpwstr>03/11/2023 23:25:29</vt:lpwstr>
  </property>
  <property fmtid="{D5CDD505-2E9C-101B-9397-08002B2CF9AE}" pid="82" name="_dlc_ItemStageId">
    <vt:lpwstr>1</vt:lpwstr>
  </property>
  <property fmtid="{D5CDD505-2E9C-101B-9397-08002B2CF9AE}" pid="83" name="xd_ProgID">
    <vt:lpwstr/>
  </property>
  <property fmtid="{D5CDD505-2E9C-101B-9397-08002B2CF9AE}" pid="84" name="_SourceUrl">
    <vt:lpwstr/>
  </property>
  <property fmtid="{D5CDD505-2E9C-101B-9397-08002B2CF9AE}" pid="85" name="_SharedFileIndex">
    <vt:lpwstr/>
  </property>
  <property fmtid="{D5CDD505-2E9C-101B-9397-08002B2CF9AE}" pid="86" name="TemplateUrl">
    <vt:lpwstr/>
  </property>
  <property fmtid="{D5CDD505-2E9C-101B-9397-08002B2CF9AE}" pid="88" name="NLLDecisionLevelGoverning">
    <vt:lpwstr/>
  </property>
  <property fmtid="{D5CDD505-2E9C-101B-9397-08002B2CF9AE}" pid="89" name="NLLFactOwner">
    <vt:lpwstr/>
  </property>
  <property fmtid="{D5CDD505-2E9C-101B-9397-08002B2CF9AE}" pid="90" name="NLLFactOwnerText">
    <vt:lpwstr/>
  </property>
  <property fmtid="{D5CDD505-2E9C-101B-9397-08002B2CF9AE}" pid="91" name="xd_Signature">
    <vt:bool>false</vt:bool>
  </property>
  <property fmtid="{D5CDD505-2E9C-101B-9397-08002B2CF9AE}" pid="92" name="NLLDecisionLevel">
    <vt:lpwstr/>
  </property>
  <property fmtid="{D5CDD505-2E9C-101B-9397-08002B2CF9AE}" pid="93" name="NLLPTCProcessLeader">
    <vt:lpwstr/>
  </property>
  <property fmtid="{D5CDD505-2E9C-101B-9397-08002B2CF9AE}" pid="95" name="NLLPTCVISEditor">
    <vt:lpwstr/>
  </property>
</Properties>
</file>